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57" r:id="rId5"/>
    <p:sldId id="291" r:id="rId6"/>
    <p:sldId id="322" r:id="rId7"/>
    <p:sldId id="323" r:id="rId8"/>
    <p:sldId id="326" r:id="rId9"/>
    <p:sldId id="324" r:id="rId10"/>
    <p:sldId id="325" r:id="rId11"/>
    <p:sldId id="327" r:id="rId12"/>
    <p:sldId id="329" r:id="rId13"/>
    <p:sldId id="331" r:id="rId14"/>
    <p:sldId id="321" r:id="rId15"/>
    <p:sldId id="299" r:id="rId16"/>
    <p:sldId id="330" r:id="rId17"/>
    <p:sldId id="306" r:id="rId18"/>
    <p:sldId id="300" r:id="rId19"/>
    <p:sldId id="303" r:id="rId20"/>
    <p:sldId id="295" r:id="rId21"/>
    <p:sldId id="304" r:id="rId22"/>
    <p:sldId id="305" r:id="rId23"/>
    <p:sldId id="307" r:id="rId24"/>
    <p:sldId id="308" r:id="rId25"/>
    <p:sldId id="320" r:id="rId26"/>
    <p:sldId id="293" r:id="rId27"/>
    <p:sldId id="294" r:id="rId28"/>
    <p:sldId id="297" r:id="rId29"/>
    <p:sldId id="333" r:id="rId30"/>
    <p:sldId id="334" r:id="rId31"/>
    <p:sldId id="310" r:id="rId32"/>
    <p:sldId id="311" r:id="rId33"/>
    <p:sldId id="313" r:id="rId34"/>
    <p:sldId id="314" r:id="rId35"/>
    <p:sldId id="315" r:id="rId36"/>
    <p:sldId id="316" r:id="rId37"/>
    <p:sldId id="312" r:id="rId38"/>
    <p:sldId id="317" r:id="rId39"/>
    <p:sldId id="31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4079" autoAdjust="0"/>
  </p:normalViewPr>
  <p:slideViewPr>
    <p:cSldViewPr snapToGrid="0">
      <p:cViewPr varScale="1">
        <p:scale>
          <a:sx n="98" d="100"/>
          <a:sy n="98" d="100"/>
        </p:scale>
        <p:origin x="10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8/29/23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305972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4182578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1547116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3445027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33</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34</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35</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36</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400528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162745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8/29/23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8/29/23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1.sv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19.gif"/></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3.gif"/></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2.gif"/><Relationship Id="rId5" Type="http://schemas.openxmlformats.org/officeDocument/2006/relationships/image" Target="../media/image24.gif"/><Relationship Id="rId4" Type="http://schemas.openxmlformats.org/officeDocument/2006/relationships/image" Target="../media/image19.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a:t>K-Nearest Neighbor</a:t>
            </a:r>
            <a:endParaRPr lang="en-PH" sz="5000" b="1" dirty="0"/>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3441700" y="1994618"/>
            <a:ext cx="5308600" cy="1015663"/>
          </a:xfrm>
          <a:prstGeom prst="rect">
            <a:avLst/>
          </a:prstGeom>
          <a:noFill/>
        </p:spPr>
        <p:txBody>
          <a:bodyPr wrap="square" rtlCol="0">
            <a:spAutoFit/>
          </a:bodyPr>
          <a:lstStyle/>
          <a:p>
            <a:r>
              <a:rPr lang="en-US" sz="6000" b="1" dirty="0">
                <a:latin typeface="Calibri Light (Headings)"/>
              </a:rPr>
              <a:t>And many more!</a:t>
            </a:r>
          </a:p>
        </p:txBody>
      </p:sp>
      <p:pic>
        <p:nvPicPr>
          <p:cNvPr id="5" name="Picture 4" descr="A black text on a white background&#10;&#10;Description automatically generated">
            <a:extLst>
              <a:ext uri="{FF2B5EF4-FFF2-40B4-BE49-F238E27FC236}">
                <a16:creationId xmlns:a16="http://schemas.microsoft.com/office/drawing/2014/main" id="{171EAE78-E03A-AD12-FA08-755E2F342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587" y="4208007"/>
            <a:ext cx="3943350" cy="1152525"/>
          </a:xfrm>
          <a:prstGeom prst="rect">
            <a:avLst/>
          </a:prstGeom>
        </p:spPr>
      </p:pic>
      <p:pic>
        <p:nvPicPr>
          <p:cNvPr id="8" name="Picture 7" descr="A purple and blue text on a black background&#10;&#10;Description automatically generated">
            <a:extLst>
              <a:ext uri="{FF2B5EF4-FFF2-40B4-BE49-F238E27FC236}">
                <a16:creationId xmlns:a16="http://schemas.microsoft.com/office/drawing/2014/main" id="{861D8E52-3ECE-0171-7304-1E3B20B15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7212" y="3972073"/>
            <a:ext cx="2952750" cy="1552575"/>
          </a:xfrm>
          <a:prstGeom prst="rect">
            <a:avLst/>
          </a:prstGeom>
        </p:spPr>
      </p:pic>
    </p:spTree>
    <p:extLst>
      <p:ext uri="{BB962C8B-B14F-4D97-AF65-F5344CB8AC3E}">
        <p14:creationId xmlns:p14="http://schemas.microsoft.com/office/powerpoint/2010/main" val="2203655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7" name="Picture 6">
            <a:extLst>
              <a:ext uri="{FF2B5EF4-FFF2-40B4-BE49-F238E27FC236}">
                <a16:creationId xmlns:a16="http://schemas.microsoft.com/office/drawing/2014/main" id="{9A4D23F2-5986-14BC-4950-28A865DC6F9D}"/>
              </a:ext>
            </a:extLst>
          </p:cNvPr>
          <p:cNvPicPr>
            <a:picLocks noChangeAspect="1"/>
          </p:cNvPicPr>
          <p:nvPr/>
        </p:nvPicPr>
        <p:blipFill>
          <a:blip r:embed="rId4"/>
          <a:stretch>
            <a:fillRect/>
          </a:stretch>
        </p:blipFill>
        <p:spPr>
          <a:xfrm>
            <a:off x="5679187" y="1215609"/>
            <a:ext cx="5793752" cy="4818691"/>
          </a:xfrm>
          <a:prstGeom prst="rect">
            <a:avLst/>
          </a:prstGeom>
        </p:spPr>
      </p:pic>
      <p:sp>
        <p:nvSpPr>
          <p:cNvPr id="8" name="TextBox 7">
            <a:extLst>
              <a:ext uri="{FF2B5EF4-FFF2-40B4-BE49-F238E27FC236}">
                <a16:creationId xmlns:a16="http://schemas.microsoft.com/office/drawing/2014/main" id="{DA4955BF-4F37-CB61-3F37-89437A452A86}"/>
              </a:ext>
            </a:extLst>
          </p:cNvPr>
          <p:cNvSpPr txBox="1"/>
          <p:nvPr/>
        </p:nvSpPr>
        <p:spPr>
          <a:xfrm>
            <a:off x="211470" y="1582564"/>
            <a:ext cx="5700815" cy="3970318"/>
          </a:xfrm>
          <a:prstGeom prst="rect">
            <a:avLst/>
          </a:prstGeom>
          <a:noFill/>
        </p:spPr>
        <p:txBody>
          <a:bodyPr wrap="square" rtlCol="0">
            <a:spAutoFit/>
          </a:bodyPr>
          <a:lstStyle/>
          <a:p>
            <a:r>
              <a:rPr lang="en-US" sz="2800" b="1" dirty="0">
                <a:solidFill>
                  <a:srgbClr val="0070C0"/>
                </a:solidFill>
                <a:latin typeface="Calibri Light (Headings)"/>
              </a:rPr>
              <a:t>Artificial Intelligence (AI) </a:t>
            </a:r>
            <a:r>
              <a:rPr lang="en-US" sz="2800" b="0" i="0" dirty="0">
                <a:effectLst/>
                <a:latin typeface="Calibri Light (Headings)"/>
              </a:rPr>
              <a:t>refers to the </a:t>
            </a:r>
          </a:p>
          <a:p>
            <a:r>
              <a:rPr lang="en-US" sz="2800" b="0" i="0" dirty="0">
                <a:effectLst/>
                <a:latin typeface="Calibri Light (Headings)"/>
              </a:rPr>
              <a:t>simulation of human intelligence </a:t>
            </a:r>
          </a:p>
          <a:p>
            <a:r>
              <a:rPr lang="en-US" sz="2800" b="0" i="0" dirty="0">
                <a:effectLst/>
                <a:latin typeface="Calibri Light (Headings)"/>
              </a:rPr>
              <a:t>in machines or any technique that enables computers to mimic human behavior.</a:t>
            </a:r>
          </a:p>
          <a:p>
            <a:endParaRPr lang="en-US" sz="2800" dirty="0">
              <a:latin typeface="Calibri Light (Headings)"/>
            </a:endParaRPr>
          </a:p>
          <a:p>
            <a:r>
              <a:rPr lang="en-US" sz="2800" b="0" i="0" dirty="0">
                <a:effectLst/>
                <a:latin typeface="Calibri Light (Headings)"/>
              </a:rPr>
              <a:t>One of those techniques is </a:t>
            </a:r>
            <a:r>
              <a:rPr lang="en-US" sz="2800" b="1" i="0" dirty="0">
                <a:solidFill>
                  <a:srgbClr val="0070C0"/>
                </a:solidFill>
                <a:effectLst/>
                <a:latin typeface="Calibri Light (Headings)"/>
              </a:rPr>
              <a:t>Machine Learning!</a:t>
            </a:r>
          </a:p>
          <a:p>
            <a:endParaRPr lang="en-PH" sz="2800" b="1" dirty="0">
              <a:latin typeface="Calibri Light (Headings)"/>
            </a:endParaRPr>
          </a:p>
        </p:txBody>
      </p:sp>
    </p:spTree>
    <p:extLst>
      <p:ext uri="{BB962C8B-B14F-4D97-AF65-F5344CB8AC3E}">
        <p14:creationId xmlns:p14="http://schemas.microsoft.com/office/powerpoint/2010/main" val="711101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92882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3892895"/>
            <a:ext cx="8767404" cy="2031325"/>
          </a:xfrm>
          <a:prstGeom prst="rect">
            <a:avLst/>
          </a:prstGeom>
          <a:noFill/>
        </p:spPr>
        <p:txBody>
          <a:bodyPr wrap="square" rtlCol="0">
            <a:spAutoFit/>
          </a:bodyPr>
          <a:lstStyle/>
          <a:p>
            <a:r>
              <a:rPr lang="en-US" sz="2400" b="1" dirty="0"/>
              <a:t>Formula:       </a:t>
            </a:r>
          </a:p>
          <a:p>
            <a:br>
              <a:rPr lang="en-US" sz="2400" b="1" dirty="0"/>
            </a:br>
            <a:r>
              <a:rPr lang="en-US" sz="2400" b="1" dirty="0">
                <a:latin typeface="Cambria Math" panose="02040503050406030204" pitchFamily="18" charset="0"/>
                <a:ea typeface="Cambria Math" panose="02040503050406030204" pitchFamily="18" charset="0"/>
              </a:rPr>
              <a:t>Output = Input * 2</a:t>
            </a:r>
          </a:p>
          <a:p>
            <a:endParaRPr lang="en-US" sz="2400" b="1" dirty="0">
              <a:latin typeface="Cambria Math" panose="02040503050406030204" pitchFamily="18" charset="0"/>
              <a:ea typeface="Cambria Math" panose="02040503050406030204" pitchFamily="18" charset="0"/>
            </a:endParaRPr>
          </a:p>
          <a:p>
            <a:r>
              <a:rPr lang="en-US" sz="3000" b="1" dirty="0">
                <a:latin typeface="Cambria Math" panose="02040503050406030204" pitchFamily="18" charset="0"/>
                <a:ea typeface="Cambria Math" panose="02040503050406030204" pitchFamily="18" charset="0"/>
              </a:rPr>
              <a:t>f(x) = x * 2</a:t>
            </a:r>
            <a:endParaRPr lang="en-PH" sz="3000" b="1" dirty="0">
              <a:latin typeface="Cambria Math" panose="02040503050406030204" pitchFamily="18" charset="0"/>
              <a:ea typeface="Cambria Math" panose="02040503050406030204" pitchFamily="18" charset="0"/>
            </a:endParaRPr>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461885"/>
            <a:ext cx="8980350" cy="2862322"/>
          </a:xfrm>
          <a:prstGeom prst="rect">
            <a:avLst/>
          </a:prstGeom>
          <a:noFill/>
        </p:spPr>
        <p:txBody>
          <a:bodyPr wrap="square" rtlCol="0">
            <a:spAutoFit/>
          </a:bodyPr>
          <a:lstStyle/>
          <a:p>
            <a:r>
              <a:rPr lang="en-US" sz="2400" b="1" dirty="0"/>
              <a:t>Formula:</a:t>
            </a:r>
          </a:p>
          <a:p>
            <a:r>
              <a:rPr lang="en-US" sz="2400" b="1" dirty="0">
                <a:latin typeface="Cambria Math" panose="02040503050406030204" pitchFamily="18" charset="0"/>
                <a:ea typeface="Cambria Math" panose="02040503050406030204" pitchFamily="18" charset="0"/>
              </a:rPr>
              <a:t>F = C * 1.8 + 32	 	</a:t>
            </a:r>
          </a:p>
          <a:p>
            <a:endParaRPr lang="en-US" sz="2400" b="1" dirty="0">
              <a:latin typeface="Cambria Math" panose="02040503050406030204" pitchFamily="18" charset="0"/>
              <a:ea typeface="Cambria Math" panose="02040503050406030204" pitchFamily="18" charset="0"/>
            </a:endParaRPr>
          </a:p>
          <a:p>
            <a:r>
              <a:rPr lang="en-US" sz="2400" b="1" dirty="0">
                <a:latin typeface="Cambria Math" panose="02040503050406030204" pitchFamily="18" charset="0"/>
                <a:ea typeface="Cambria Math" panose="02040503050406030204" pitchFamily="18" charset="0"/>
              </a:rPr>
              <a:t>F = Fahrenheit</a:t>
            </a:r>
          </a:p>
          <a:p>
            <a:r>
              <a:rPr lang="en-US" sz="2400" b="1" dirty="0">
                <a:latin typeface="Cambria Math" panose="02040503050406030204" pitchFamily="18" charset="0"/>
                <a:ea typeface="Cambria Math" panose="02040503050406030204" pitchFamily="18" charset="0"/>
              </a:rPr>
              <a:t>C = Celsius</a:t>
            </a:r>
          </a:p>
          <a:p>
            <a:pPr algn="ctr"/>
            <a:r>
              <a:rPr lang="en-US" sz="3000" b="1" dirty="0">
                <a:latin typeface="Cambria Math" panose="02040503050406030204" pitchFamily="18" charset="0"/>
                <a:ea typeface="Cambria Math" panose="02040503050406030204" pitchFamily="18" charset="0"/>
              </a:rPr>
              <a:t>f(x) = x * 1.8 + 32</a:t>
            </a:r>
          </a:p>
          <a:p>
            <a:pPr algn="ctr"/>
            <a:endParaRPr lang="en-PH" sz="30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3093154"/>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p>
          <a:p>
            <a:endParaRPr lang="en-US" sz="3000" b="1" dirty="0">
              <a:solidFill>
                <a:srgbClr val="00B050"/>
              </a:solidFill>
            </a:endParaRPr>
          </a:p>
          <a:p>
            <a:endParaRPr lang="en-US" sz="3000" b="1" dirty="0">
              <a:solidFill>
                <a:srgbClr val="00B050"/>
              </a:solidFill>
            </a:endParaRPr>
          </a:p>
          <a:p>
            <a:pPr algn="ctr"/>
            <a:r>
              <a:rPr lang="en-US" sz="4500" b="1" dirty="0"/>
              <a:t>We learn through data!</a:t>
            </a:r>
            <a:endParaRPr lang="en-PH" sz="4500" b="1" dirty="0"/>
          </a:p>
        </p:txBody>
      </p:sp>
    </p:spTree>
    <p:extLst>
      <p:ext uri="{BB962C8B-B14F-4D97-AF65-F5344CB8AC3E}">
        <p14:creationId xmlns:p14="http://schemas.microsoft.com/office/powerpoint/2010/main" val="4090867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There are tasks such as </a:t>
            </a:r>
            <a:r>
              <a:rPr lang="en-US" sz="3000" b="1" dirty="0">
                <a:solidFill>
                  <a:srgbClr val="7030A0"/>
                </a:solidFill>
              </a:rPr>
              <a:t>Language Translation and Understanding </a:t>
            </a:r>
            <a:r>
              <a:rPr lang="en-US" sz="3000" dirty="0"/>
              <a:t>that</a:t>
            </a:r>
            <a:r>
              <a:rPr lang="en-US" sz="3000" b="1" dirty="0">
                <a:solidFill>
                  <a:srgbClr val="7030A0"/>
                </a:solidFill>
              </a:rPr>
              <a:t> </a:t>
            </a:r>
            <a:r>
              <a:rPr lang="en-US" sz="3000" dirty="0"/>
              <a:t>cannot be solved using traditional programming.</a:t>
            </a:r>
            <a:endParaRPr lang="en-PH" sz="3000" dirty="0"/>
          </a:p>
        </p:txBody>
      </p:sp>
    </p:spTree>
    <p:extLst>
      <p:ext uri="{BB962C8B-B14F-4D97-AF65-F5344CB8AC3E}">
        <p14:creationId xmlns:p14="http://schemas.microsoft.com/office/powerpoint/2010/main" val="2463979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extBox 4">
            <a:extLst>
              <a:ext uri="{FF2B5EF4-FFF2-40B4-BE49-F238E27FC236}">
                <a16:creationId xmlns:a16="http://schemas.microsoft.com/office/drawing/2014/main" id="{BCE56A3D-585C-3A26-732B-79B0622485B6}"/>
              </a:ext>
            </a:extLst>
          </p:cNvPr>
          <p:cNvSpPr txBox="1"/>
          <p:nvPr/>
        </p:nvSpPr>
        <p:spPr>
          <a:xfrm>
            <a:off x="1524000" y="1784749"/>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a:t>
            </a:r>
            <a:r>
              <a:rPr lang="en-US" sz="3000" b="1" dirty="0" err="1">
                <a:latin typeface="Consolas" panose="020B0609020204030204" pitchFamily="49" charset="0"/>
              </a:rPr>
              <a:t>translate_to_english</a:t>
            </a:r>
            <a:r>
              <a:rPr lang="en-US" sz="3000" b="1" dirty="0">
                <a:latin typeface="Consolas" panose="020B0609020204030204" pitchFamily="49" charset="0"/>
              </a:rPr>
              <a:t> (word):</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if word == “House”:</a:t>
            </a: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translated = “Bahay”</a:t>
            </a:r>
          </a:p>
          <a:p>
            <a:r>
              <a:rPr lang="en-PH" sz="3000" b="1" dirty="0">
                <a:latin typeface="Consolas" panose="020B0609020204030204" pitchFamily="49" charset="0"/>
              </a:rPr>
              <a:t>	</a:t>
            </a:r>
            <a:r>
              <a:rPr lang="en-PH" sz="3000" b="1" dirty="0" err="1">
                <a:latin typeface="Consolas" panose="020B0609020204030204" pitchFamily="49" charset="0"/>
              </a:rPr>
              <a:t>elif</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return translated</a:t>
            </a:r>
            <a:endParaRPr lang="en-US" sz="3000" b="1" dirty="0">
              <a:latin typeface="Consolas" panose="020B0609020204030204" pitchFamily="49" charset="0"/>
            </a:endParaRPr>
          </a:p>
        </p:txBody>
      </p:sp>
      <p:sp>
        <p:nvSpPr>
          <p:cNvPr id="6" name="&quot;Not Allowed&quot; Symbol 5">
            <a:extLst>
              <a:ext uri="{FF2B5EF4-FFF2-40B4-BE49-F238E27FC236}">
                <a16:creationId xmlns:a16="http://schemas.microsoft.com/office/drawing/2014/main" id="{B1ACE610-68DB-454D-F246-FF1716B15422}"/>
              </a:ext>
            </a:extLst>
          </p:cNvPr>
          <p:cNvSpPr/>
          <p:nvPr/>
        </p:nvSpPr>
        <p:spPr>
          <a:xfrm>
            <a:off x="2066794" y="1468127"/>
            <a:ext cx="6438378" cy="4102274"/>
          </a:xfrm>
          <a:prstGeom prst="noSmoking">
            <a:avLst/>
          </a:prstGeom>
          <a:solidFill>
            <a:srgbClr val="FF0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solidFill>
                <a:schemeClr val="tx1"/>
              </a:solidFill>
            </a:endParaRPr>
          </a:p>
        </p:txBody>
      </p:sp>
    </p:spTree>
    <p:extLst>
      <p:ext uri="{BB962C8B-B14F-4D97-AF65-F5344CB8AC3E}">
        <p14:creationId xmlns:p14="http://schemas.microsoft.com/office/powerpoint/2010/main" val="20528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6527277" cy="4247317"/>
          </a:xfrm>
          <a:prstGeom prst="rect">
            <a:avLst/>
          </a:prstGeom>
          <a:noFill/>
        </p:spPr>
        <p:txBody>
          <a:bodyPr wrap="square" rtlCol="0">
            <a:spAutoFit/>
          </a:bodyPr>
          <a:lstStyle/>
          <a:p>
            <a:pPr marL="342900" indent="-342900">
              <a:buAutoNum type="arabicPeriod"/>
            </a:pPr>
            <a:r>
              <a:rPr lang="en-US" sz="3000" b="1" dirty="0">
                <a:solidFill>
                  <a:srgbClr val="0070C0"/>
                </a:solidFill>
                <a:latin typeface="Calibri Light (Headings)"/>
              </a:rPr>
              <a:t>Social Media Features</a:t>
            </a:r>
          </a:p>
          <a:p>
            <a:pPr marL="342900" indent="-342900">
              <a:buAutoNum type="arabicPeriod"/>
            </a:pPr>
            <a:endParaRPr lang="en-US" sz="3000" dirty="0">
              <a:latin typeface="Calibri Light (Headings)"/>
            </a:endParaRPr>
          </a:p>
          <a:p>
            <a:r>
              <a:rPr lang="en-US" sz="30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p>
          <a:p>
            <a:endParaRPr lang="en-PH" sz="30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solidFill>
                  <a:srgbClr val="0070C0"/>
                </a:solidFill>
              </a:rPr>
              <a:t>machine learning algorithm</a:t>
            </a:r>
            <a:r>
              <a:rPr lang="en-US" sz="3000" dirty="0">
                <a:solidFill>
                  <a:srgbClr val="0070C0"/>
                </a:solidFill>
              </a:rPr>
              <a:t> </a:t>
            </a:r>
            <a:r>
              <a:rPr lang="en-US" sz="3000" dirty="0"/>
              <a:t>like a </a:t>
            </a:r>
            <a:r>
              <a:rPr lang="en-US" sz="3000" b="1" dirty="0">
                <a:solidFill>
                  <a:srgbClr val="0070C0"/>
                </a:solidFill>
              </a:rPr>
              <a:t>neural network</a:t>
            </a:r>
            <a:r>
              <a:rPr lang="en-US" sz="3000" dirty="0">
                <a:solidFill>
                  <a:srgbClr val="0070C0"/>
                </a:solidFill>
              </a:rPr>
              <a:t> </a:t>
            </a:r>
            <a:r>
              <a:rPr lang="en-US" sz="3000" dirty="0"/>
              <a:t>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a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015663"/>
          </a:xfrm>
          <a:prstGeom prst="rect">
            <a:avLst/>
          </a:prstGeom>
          <a:noFill/>
        </p:spPr>
        <p:txBody>
          <a:bodyPr wrap="square" rtlCol="0">
            <a:spAutoFit/>
          </a:bodyPr>
          <a:lstStyle/>
          <a:p>
            <a:r>
              <a:rPr lang="en-US" sz="3000" dirty="0"/>
              <a:t>We train our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247317"/>
          </a:xfrm>
          <a:prstGeom prst="rect">
            <a:avLst/>
          </a:prstGeom>
          <a:noFill/>
        </p:spPr>
        <p:txBody>
          <a:bodyPr wrap="square" rtlCol="0">
            <a:spAutoFit/>
          </a:bodyPr>
          <a:lstStyle/>
          <a:p>
            <a:r>
              <a:rPr lang="en-US" sz="3000" b="1" dirty="0">
                <a:solidFill>
                  <a:srgbClr val="0070C0"/>
                </a:solidFill>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solidFill>
                  <a:srgbClr val="7030A0"/>
                </a:solidFill>
                <a:latin typeface="Calibri Light (Headings)"/>
              </a:rPr>
              <a:t>websites track your behavior</a:t>
            </a:r>
            <a:r>
              <a:rPr lang="en-US" sz="2400" dirty="0">
                <a:solidFill>
                  <a:srgbClr val="7030A0"/>
                </a:solidFill>
                <a:latin typeface="Calibri Light (Headings)"/>
              </a:rPr>
              <a:t> </a:t>
            </a:r>
            <a:r>
              <a:rPr lang="en-US" sz="2400" dirty="0">
                <a:latin typeface="Calibri Light (Headings)"/>
              </a:rPr>
              <a:t>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7798" y="2212248"/>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877985"/>
          </a:xfrm>
          <a:prstGeom prst="rect">
            <a:avLst/>
          </a:prstGeom>
          <a:noFill/>
        </p:spPr>
        <p:txBody>
          <a:bodyPr wrap="square" rtlCol="0">
            <a:spAutoFit/>
          </a:bodyPr>
          <a:lstStyle/>
          <a:p>
            <a:r>
              <a:rPr lang="en-US" sz="3000" b="1" dirty="0">
                <a:solidFill>
                  <a:srgbClr val="0070C0"/>
                </a:solidFill>
                <a:latin typeface="Calibri Light (Headings)"/>
              </a:rPr>
              <a:t>4. </a:t>
            </a:r>
            <a:r>
              <a:rPr lang="en-US" sz="3000" b="1" i="0" dirty="0">
                <a:solidFill>
                  <a:srgbClr val="0070C0"/>
                </a:solidFill>
                <a:effectLst/>
                <a:latin typeface="Calibri Light (Headings)"/>
              </a:rPr>
              <a:t>Image recognition</a:t>
            </a:r>
            <a:endParaRPr lang="en-US" sz="3000" b="1" dirty="0">
              <a:solidFill>
                <a:srgbClr val="0070C0"/>
              </a:solidFill>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3231654"/>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Language Translation</a:t>
            </a:r>
          </a:p>
          <a:p>
            <a:endParaRPr lang="en-US" sz="2400" b="1" dirty="0">
              <a:latin typeface="Calibri Light (Headings)"/>
            </a:endParaRPr>
          </a:p>
          <a:p>
            <a:r>
              <a:rPr lang="en-US" sz="3000" b="0" i="0" dirty="0">
                <a:effectLst/>
                <a:latin typeface="Calibri Light (Headings)"/>
              </a:rPr>
              <a:t>One of the most common machine learning applications is language translation. The technology behind the translation tool is </a:t>
            </a:r>
            <a:r>
              <a:rPr lang="en-US" sz="3000" b="1" i="0" dirty="0">
                <a:solidFill>
                  <a:srgbClr val="0070C0"/>
                </a:solidFill>
                <a:effectLst/>
                <a:latin typeface="Calibri Light (Headings)"/>
              </a:rPr>
              <a:t>called machine translation</a:t>
            </a:r>
            <a:r>
              <a:rPr lang="en-US" sz="30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208903" cy="3693319"/>
          </a:xfrm>
          <a:prstGeom prst="rect">
            <a:avLst/>
          </a:prstGeom>
          <a:noFill/>
        </p:spPr>
        <p:txBody>
          <a:bodyPr wrap="square" rtlCol="0">
            <a:spAutoFit/>
          </a:bodyPr>
          <a:lstStyle/>
          <a:p>
            <a:r>
              <a:rPr lang="en-US" sz="3000" b="1" dirty="0">
                <a:solidFill>
                  <a:srgbClr val="0070C0"/>
                </a:solidFill>
                <a:latin typeface="Calibri Light (Headings)"/>
              </a:rPr>
              <a:t>5. </a:t>
            </a:r>
            <a:r>
              <a:rPr lang="en-US" sz="3000" b="1" i="0" dirty="0">
                <a:solidFill>
                  <a:srgbClr val="0070C0"/>
                </a:solidFill>
                <a:effectLst/>
                <a:latin typeface="Calibri Light (Headings)"/>
              </a:rPr>
              <a:t>AI Players</a:t>
            </a:r>
          </a:p>
          <a:p>
            <a:endParaRPr lang="en-US" sz="2400" b="1" dirty="0">
              <a:latin typeface="Calibri Light (Headings)"/>
            </a:endParaRPr>
          </a:p>
          <a:p>
            <a:r>
              <a:rPr lang="en-US" sz="3000" dirty="0">
                <a:solidFill>
                  <a:srgbClr val="374151"/>
                </a:solidFill>
                <a:latin typeface="Calibri Light (Headings)"/>
              </a:rPr>
              <a:t>Machine learning </a:t>
            </a:r>
            <a:r>
              <a:rPr lang="en-US" sz="3000" b="0" i="0" dirty="0">
                <a:solidFill>
                  <a:srgbClr val="374151"/>
                </a:solidFill>
                <a:effectLst/>
                <a:latin typeface="Calibri Light (Headings)"/>
              </a:rPr>
              <a:t>led to the creation of powerful programs such as </a:t>
            </a:r>
            <a:r>
              <a:rPr lang="en-US" sz="3000" b="1" i="0" dirty="0">
                <a:solidFill>
                  <a:srgbClr val="7030A0"/>
                </a:solidFill>
                <a:effectLst/>
                <a:latin typeface="Calibri Light (Headings)"/>
              </a:rPr>
              <a:t>Open AI Five, </a:t>
            </a:r>
            <a:r>
              <a:rPr lang="en-US" sz="3000" b="1" i="0" dirty="0" err="1">
                <a:solidFill>
                  <a:srgbClr val="7030A0"/>
                </a:solidFill>
                <a:effectLst/>
                <a:latin typeface="Calibri Light (Headings)"/>
              </a:rPr>
              <a:t>AlphaZero</a:t>
            </a:r>
            <a:r>
              <a:rPr lang="en-US" sz="3000" b="1" i="0" dirty="0">
                <a:solidFill>
                  <a:srgbClr val="7030A0"/>
                </a:solidFill>
                <a:effectLst/>
                <a:latin typeface="Calibri Light (Headings)"/>
              </a:rPr>
              <a:t>, AlphaGo</a:t>
            </a:r>
            <a:r>
              <a:rPr lang="en-US" sz="3000" b="0" i="0" dirty="0">
                <a:solidFill>
                  <a:srgbClr val="374151"/>
                </a:solidFill>
                <a:effectLst/>
                <a:latin typeface="Calibri Light (Headings)"/>
              </a:rPr>
              <a:t>. They have achieved superhuman performance and have become invaluable tools for analyzing and learning from games.</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dirty="0">
                <a:latin typeface="Calibri Light (Headings)"/>
              </a:rPr>
              <a:t>5. Synthesizing and Generating videos and images</a:t>
            </a:r>
            <a:endParaRPr lang="en-US" sz="2400" b="1" i="0" dirty="0">
              <a:effectLst/>
              <a:latin typeface="Calibri Light (Headings)"/>
            </a:endParaRPr>
          </a:p>
          <a:p>
            <a:endParaRPr lang="en-US" sz="2400" b="1" dirty="0">
              <a:latin typeface="Calibri Light (Headings)"/>
            </a:endParaRPr>
          </a:p>
        </p:txBody>
      </p:sp>
      <p:pic>
        <p:nvPicPr>
          <p:cNvPr id="9" name="Picture 8" descr="A dog riding a bicycle&#10;&#10;Description automatically generated">
            <a:extLst>
              <a:ext uri="{FF2B5EF4-FFF2-40B4-BE49-F238E27FC236}">
                <a16:creationId xmlns:a16="http://schemas.microsoft.com/office/drawing/2014/main" id="{28C0A194-CD77-E8E1-D97E-CA2AE2730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930" y="3479035"/>
            <a:ext cx="2521714" cy="2521714"/>
          </a:xfrm>
          <a:prstGeom prst="rect">
            <a:avLst/>
          </a:prstGeom>
          <a:effectLst>
            <a:outerShdw blurRad="50800" dist="38100" dir="2700000" algn="tl" rotWithShape="0">
              <a:prstClr val="black">
                <a:alpha val="40000"/>
              </a:prstClr>
            </a:outerShdw>
          </a:effectLst>
        </p:spPr>
      </p:pic>
      <p:pic>
        <p:nvPicPr>
          <p:cNvPr id="11" name="Picture 10" descr="A collage of a person with a beard&#10;&#10;Description automatically generated">
            <a:extLst>
              <a:ext uri="{FF2B5EF4-FFF2-40B4-BE49-F238E27FC236}">
                <a16:creationId xmlns:a16="http://schemas.microsoft.com/office/drawing/2014/main" id="{466098BE-08DD-1A62-F6D2-86EF9B52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67" y="2216525"/>
            <a:ext cx="3241028" cy="3476965"/>
          </a:xfrm>
          <a:prstGeom prst="rect">
            <a:avLst/>
          </a:prstGeom>
          <a:effectLst>
            <a:outerShdw blurRad="50800" dist="38100" dir="2700000" algn="tl" rotWithShape="0">
              <a:prstClr val="black">
                <a:alpha val="40000"/>
              </a:prstClr>
            </a:outerShdw>
          </a:effectLst>
        </p:spPr>
      </p:pic>
      <p:pic>
        <p:nvPicPr>
          <p:cNvPr id="13" name="Picture 12" descr="A dog wearing a hat and a horse&#10;&#10;Description automatically generated">
            <a:extLst>
              <a:ext uri="{FF2B5EF4-FFF2-40B4-BE49-F238E27FC236}">
                <a16:creationId xmlns:a16="http://schemas.microsoft.com/office/drawing/2014/main" id="{F5A6E58D-BB5B-6DC3-81A9-6F99FF3C8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7359" y="1922020"/>
            <a:ext cx="5190306" cy="259515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492154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2.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1628</TotalTime>
  <Words>2401</Words>
  <Application>Microsoft Macintosh PowerPoint</Application>
  <PresentationFormat>Widescreen</PresentationFormat>
  <Paragraphs>546</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Calibri Light (Headings)</vt:lpstr>
      <vt:lpstr>Cambria Math</vt:lpstr>
      <vt:lpstr>Charter</vt:lpstr>
      <vt:lpstr>Consolas</vt:lpstr>
      <vt:lpstr>Wingdings</vt:lpstr>
      <vt:lpstr>Office Theme</vt:lpstr>
      <vt:lpstr>K-Nearest Neighbor</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vs Machine Learning </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Ponio, Elizer Jr</cp:lastModifiedBy>
  <cp:revision>239</cp:revision>
  <dcterms:created xsi:type="dcterms:W3CDTF">2022-05-11T03:47:05Z</dcterms:created>
  <dcterms:modified xsi:type="dcterms:W3CDTF">2023-08-29T11:30:41Z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